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5"/>
  </p:handoutMasterIdLst>
  <p:sldIdLst>
    <p:sldId id="257" r:id="rId2"/>
    <p:sldId id="258" r:id="rId3"/>
    <p:sldId id="259" r:id="rId4"/>
    <p:sldId id="28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5" r:id="rId16"/>
    <p:sldId id="286" r:id="rId17"/>
    <p:sldId id="287" r:id="rId18"/>
    <p:sldId id="288" r:id="rId19"/>
    <p:sldId id="289" r:id="rId20"/>
    <p:sldId id="290" r:id="rId21"/>
    <p:sldId id="270" r:id="rId22"/>
    <p:sldId id="271" r:id="rId23"/>
    <p:sldId id="283" r:id="rId24"/>
    <p:sldId id="284" r:id="rId25"/>
    <p:sldId id="272" r:id="rId26"/>
    <p:sldId id="273" r:id="rId27"/>
    <p:sldId id="305" r:id="rId28"/>
    <p:sldId id="306" r:id="rId29"/>
    <p:sldId id="307" r:id="rId30"/>
    <p:sldId id="308" r:id="rId31"/>
    <p:sldId id="309" r:id="rId32"/>
    <p:sldId id="310" r:id="rId33"/>
    <p:sldId id="304" r:id="rId34"/>
  </p:sldIdLst>
  <p:sldSz cx="9144000" cy="6858000" type="screen4x3"/>
  <p:notesSz cx="6881813" cy="92964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43479-4A62-4EC9-B764-77A185164EEC}" type="datetimeFigureOut">
              <a:rPr lang="en-US" smtClean="0"/>
              <a:pPr/>
              <a:t>09-Oct-17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CD667-1D91-48E3-8CC9-7298B81FF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bilqis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A3F1D35-AFF2-4A8B-9730-B9E06E138C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F9036-68F3-4053-B0CA-205FE98B8D46}" type="datetimeFigureOut">
              <a:rPr lang="id-ID" smtClean="0"/>
              <a:pPr/>
              <a:t>09/10/2017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DC6E6-629A-4A47-9EAC-5E9938CD3022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209800"/>
            <a:ext cx="8610600" cy="1905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6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Pertemuan</a:t>
            </a: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6000" dirty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9</a:t>
            </a: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Metnum</a:t>
            </a: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</a:b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2017</a:t>
            </a: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</a:br>
            <a:r>
              <a:rPr lang="en-US" sz="6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Bilqis</a:t>
            </a:r>
            <a:endParaRPr lang="en-US" sz="6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A357-EE65-4DB5-82E5-E8E939D50C1B}" type="slidenum">
              <a:rPr lang="en-US"/>
              <a:pPr/>
              <a:t>10</a:t>
            </a:fld>
            <a:endParaRPr 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123950"/>
            <a:ext cx="78486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5B67-4643-48B6-A2A8-1C2BA8A9285A}" type="slidenum">
              <a:rPr lang="en-US"/>
              <a:pPr/>
              <a:t>11</a:t>
            </a:fld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538" y="1123950"/>
            <a:ext cx="816292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E987B-310B-432A-8F36-01FB461E5362}" type="slidenum">
              <a:rPr lang="en-US"/>
              <a:pPr/>
              <a:t>12</a:t>
            </a:fld>
            <a:endParaRPr 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1171575"/>
            <a:ext cx="84105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055C-3693-41CF-BC39-04CEE20307DB}" type="slidenum">
              <a:rPr lang="en-US"/>
              <a:pPr/>
              <a:t>13</a:t>
            </a:fld>
            <a:endParaRPr 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971550"/>
            <a:ext cx="824865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3D1DB-6D82-47B3-8781-020EE713DF9C}" type="slidenum">
              <a:rPr lang="en-US"/>
              <a:pPr/>
              <a:t>14</a:t>
            </a:fld>
            <a:endParaRPr 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5" y="2428875"/>
            <a:ext cx="78295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333375"/>
            <a:ext cx="88931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60350"/>
            <a:ext cx="8893175" cy="544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765175"/>
            <a:ext cx="8893175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86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0350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981200"/>
            <a:ext cx="8305800" cy="1828800"/>
          </a:xfrm>
        </p:spPr>
        <p:txBody>
          <a:bodyPr/>
          <a:lstStyle/>
          <a:p>
            <a:pPr eaLnBrk="1" hangingPunct="1"/>
            <a:r>
              <a:rPr lang="en-US" sz="5400" b="1" smtClean="0">
                <a:solidFill>
                  <a:schemeClr val="tx1"/>
                </a:solidFill>
                <a:latin typeface="Comic Sans MS" pitchFamily="66" charset="0"/>
              </a:rPr>
              <a:t>PENCOCOKAN KURVA:</a:t>
            </a:r>
            <a:r>
              <a:rPr lang="en-US" sz="6000" b="1" smtClean="0">
                <a:solidFill>
                  <a:schemeClr val="accent2"/>
                </a:solidFill>
                <a:latin typeface="Comic Sans MS" pitchFamily="66" charset="0"/>
              </a:rPr>
              <a:t/>
            </a:r>
            <a:br>
              <a:rPr lang="en-US" sz="6000" b="1" smtClean="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en-US" sz="4000" b="1" smtClean="0">
                <a:solidFill>
                  <a:schemeClr val="accent2"/>
                </a:solidFill>
                <a:latin typeface="Comic Sans MS" pitchFamily="66" charset="0"/>
              </a:rPr>
              <a:t>INTERPOLASI</a:t>
            </a:r>
          </a:p>
        </p:txBody>
      </p:sp>
      <p:sp>
        <p:nvSpPr>
          <p:cNvPr id="41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410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8FA4A2-3769-4279-BE37-61D98EE24AFC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410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692150"/>
            <a:ext cx="8893175" cy="383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6827-1EB8-4B02-9E71-F4B2DAFF3FA5}" type="slidenum">
              <a:rPr lang="en-US"/>
              <a:pPr/>
              <a:t>21</a:t>
            </a:fld>
            <a:endParaRPr 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75" y="709613"/>
            <a:ext cx="695325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F491-1A53-4320-B1DE-CE4885D3636B}" type="slidenum">
              <a:rPr lang="en-US"/>
              <a:pPr/>
              <a:t>22</a:t>
            </a:fld>
            <a:endParaRPr 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28675"/>
            <a:ext cx="899160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2867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286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9D33D9-F8A2-4A2E-8460-53D15E25615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28600"/>
            <a:ext cx="8915400" cy="838200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Interpolasi Lagrange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 </a:t>
            </a:r>
            <a:r>
              <a:rPr lang="en-US" sz="2000" b="1" smtClean="0">
                <a:solidFill>
                  <a:schemeClr val="bg2"/>
                </a:solidFill>
              </a:rPr>
              <a:t>(1)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47800" y="762000"/>
            <a:ext cx="5562600" cy="3581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	     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3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 … 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f(x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s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 =					   . f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0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	   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0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0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0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3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 … 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0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1600" b="1" smtClean="0">
              <a:solidFill>
                <a:srgbClr val="000099"/>
              </a:solidFill>
              <a:latin typeface="Comic Sans MS" pitchFamily="66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	     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0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3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 … 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         +				   . f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1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	   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0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3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 … 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1600" b="1" smtClean="0">
              <a:solidFill>
                <a:srgbClr val="000099"/>
              </a:solidFill>
              <a:latin typeface="Comic Sans MS" pitchFamily="66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	+  …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1600" b="1" smtClean="0">
              <a:solidFill>
                <a:srgbClr val="000099"/>
              </a:solidFill>
              <a:latin typeface="Comic Sans MS" pitchFamily="66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	     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0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 … (x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n-1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         +				    . f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	   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3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 … (x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 – x</a:t>
            </a:r>
            <a:r>
              <a:rPr lang="en-US" sz="1600" b="1" baseline="-25000" smtClean="0">
                <a:solidFill>
                  <a:srgbClr val="000099"/>
                </a:solidFill>
                <a:latin typeface="Comic Sans MS" pitchFamily="66" charset="0"/>
              </a:rPr>
              <a:t>n-1</a:t>
            </a:r>
            <a:r>
              <a:rPr lang="en-US" sz="1600" b="1" smtClean="0">
                <a:solidFill>
                  <a:srgbClr val="000099"/>
                </a:solidFill>
                <a:latin typeface="Comic Sans MS" pitchFamily="66" charset="0"/>
              </a:rPr>
              <a:t>)</a:t>
            </a:r>
          </a:p>
        </p:txBody>
      </p:sp>
      <p:sp>
        <p:nvSpPr>
          <p:cNvPr id="28679" name="Line 4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8680" name="Line 5"/>
          <p:cNvSpPr>
            <a:spLocks noChangeShapeType="1"/>
          </p:cNvSpPr>
          <p:nvPr/>
        </p:nvSpPr>
        <p:spPr bwMode="auto">
          <a:xfrm>
            <a:off x="2743200" y="1219200"/>
            <a:ext cx="3505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>
            <a:off x="2743200" y="2286000"/>
            <a:ext cx="3505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8682" name="Line 9"/>
          <p:cNvSpPr>
            <a:spLocks noChangeShapeType="1"/>
          </p:cNvSpPr>
          <p:nvPr/>
        </p:nvSpPr>
        <p:spPr bwMode="auto">
          <a:xfrm>
            <a:off x="2743200" y="3886200"/>
            <a:ext cx="3657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8683" name="Rectangle 10"/>
          <p:cNvSpPr>
            <a:spLocks noChangeArrowheads="1"/>
          </p:cNvSpPr>
          <p:nvPr/>
        </p:nvSpPr>
        <p:spPr bwMode="auto">
          <a:xfrm>
            <a:off x="152400" y="4572000"/>
            <a:ext cx="8839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sz="1600" b="1">
                <a:solidFill>
                  <a:srgbClr val="660066"/>
                </a:solidFill>
                <a:latin typeface="Comic Sans MS" pitchFamily="66" charset="0"/>
              </a:rPr>
              <a:t>Interpolasi Lagrange : </a:t>
            </a:r>
            <a:r>
              <a:rPr lang="en-US" sz="1600" b="1" i="1">
                <a:solidFill>
                  <a:srgbClr val="660066"/>
                </a:solidFill>
                <a:latin typeface="Comic Sans MS" pitchFamily="66" charset="0"/>
              </a:rPr>
              <a:t>facts and figures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Tx/>
              <a:buAutoNum type="arabicPeriod"/>
            </a:pPr>
            <a:r>
              <a:rPr lang="en-US" sz="1600" b="1">
                <a:solidFill>
                  <a:srgbClr val="660066"/>
                </a:solidFill>
                <a:latin typeface="Comic Sans MS" pitchFamily="66" charset="0"/>
              </a:rPr>
              <a:t>Lagrange tidak memerlukan tabel beda;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Tx/>
              <a:buAutoNum type="arabicPeriod"/>
            </a:pPr>
            <a:r>
              <a:rPr lang="en-US" sz="1600" b="1">
                <a:solidFill>
                  <a:srgbClr val="660066"/>
                </a:solidFill>
                <a:latin typeface="Comic Sans MS" pitchFamily="66" charset="0"/>
              </a:rPr>
              <a:t>Aplikatif untuk kasus </a:t>
            </a:r>
            <a:r>
              <a:rPr lang="en-US" sz="1600" b="1" i="1">
                <a:solidFill>
                  <a:srgbClr val="660066"/>
                </a:solidFill>
                <a:latin typeface="Comic Sans MS" pitchFamily="66" charset="0"/>
              </a:rPr>
              <a:t>equispaced</a:t>
            </a:r>
            <a:r>
              <a:rPr lang="en-US" sz="1600" b="1">
                <a:solidFill>
                  <a:srgbClr val="660066"/>
                </a:solidFill>
                <a:latin typeface="Comic Sans MS" pitchFamily="66" charset="0"/>
              </a:rPr>
              <a:t> (h konstan) maupun </a:t>
            </a:r>
            <a:r>
              <a:rPr lang="en-US" sz="1600" b="1" i="1">
                <a:solidFill>
                  <a:srgbClr val="660066"/>
                </a:solidFill>
                <a:latin typeface="Comic Sans MS" pitchFamily="66" charset="0"/>
              </a:rPr>
              <a:t>non-equispaced</a:t>
            </a:r>
            <a:r>
              <a:rPr lang="en-US" sz="1600" b="1">
                <a:solidFill>
                  <a:srgbClr val="660066"/>
                </a:solidFill>
                <a:latin typeface="Comic Sans MS" pitchFamily="66" charset="0"/>
              </a:rPr>
              <a:t> (h tidak konstan);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Tx/>
              <a:buAutoNum type="arabicPeriod"/>
            </a:pPr>
            <a:r>
              <a:rPr lang="en-US" sz="1600" b="1">
                <a:solidFill>
                  <a:srgbClr val="660066"/>
                </a:solidFill>
                <a:latin typeface="Comic Sans MS" pitchFamily="66" charset="0"/>
              </a:rPr>
              <a:t>Aplikatif untuk kasus interpolasi dan </a:t>
            </a:r>
            <a:r>
              <a:rPr lang="en-US" sz="1600" b="1" i="1">
                <a:solidFill>
                  <a:srgbClr val="660066"/>
                </a:solidFill>
                <a:latin typeface="Comic Sans MS" pitchFamily="66" charset="0"/>
              </a:rPr>
              <a:t>invers interpolation</a:t>
            </a:r>
            <a:r>
              <a:rPr lang="en-US" sz="1600" b="1">
                <a:solidFill>
                  <a:srgbClr val="660066"/>
                </a:solidFill>
                <a:latin typeface="Comic Sans MS" pitchFamily="66" charset="0"/>
              </a:rPr>
              <a:t>;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Tx/>
              <a:buAutoNum type="arabicPeriod"/>
            </a:pPr>
            <a:r>
              <a:rPr lang="en-US" sz="1600" b="1">
                <a:solidFill>
                  <a:srgbClr val="660066"/>
                </a:solidFill>
                <a:latin typeface="Comic Sans MS" pitchFamily="66" charset="0"/>
              </a:rPr>
              <a:t>Efisien untuk mencari nilai fungsi di dekat titik awal, tengah, maupun akhir;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29699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297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E80E6D-D46F-465A-B95B-7F7C2F0EBB12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28600"/>
            <a:ext cx="8915400" cy="838200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Interpolasi Lagrange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 </a:t>
            </a:r>
            <a:r>
              <a:rPr lang="en-US" sz="2000" b="1" smtClean="0">
                <a:solidFill>
                  <a:schemeClr val="bg2"/>
                </a:solidFill>
              </a:rPr>
              <a:t>(2)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685800"/>
            <a:ext cx="8839200" cy="533400"/>
          </a:xfrm>
        </p:spPr>
        <p:txBody>
          <a:bodyPr>
            <a:normAutofit fontScale="55000" lnSpcReduction="20000"/>
          </a:bodyPr>
          <a:lstStyle/>
          <a:p>
            <a:pPr marL="533400" indent="-533400" eaLnBrk="1" hangingPunct="1">
              <a:lnSpc>
                <a:spcPct val="80000"/>
              </a:lnSpc>
              <a:buFontTx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600" b="1" smtClean="0">
                <a:solidFill>
                  <a:schemeClr val="accent2"/>
                </a:solidFill>
                <a:latin typeface="Comic Sans MS" pitchFamily="66" charset="0"/>
              </a:rPr>
              <a:t>contoh :</a:t>
            </a:r>
            <a:r>
              <a:rPr lang="en-US" sz="1600" b="1" smtClean="0">
                <a:latin typeface="Comic Sans MS" pitchFamily="66" charset="0"/>
              </a:rPr>
              <a:t>  carilah nilai log 656, jika diketahui nilai</a:t>
            </a:r>
            <a:r>
              <a:rPr lang="en-US" sz="1600" b="1" baseline="30000" smtClean="0">
                <a:latin typeface="Comic Sans MS" pitchFamily="66" charset="0"/>
              </a:rPr>
              <a:t>2</a:t>
            </a:r>
            <a:r>
              <a:rPr lang="en-US" sz="1600" b="1" smtClean="0">
                <a:latin typeface="Comic Sans MS" pitchFamily="66" charset="0"/>
              </a:rPr>
              <a:t> log 654 = 2,8156, log 658 = 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600" b="1" smtClean="0">
                <a:latin typeface="Comic Sans MS" pitchFamily="66" charset="0"/>
              </a:rPr>
              <a:t>		 2,8182, log 659 = 2,8189, log 661 = 2,8202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sz="1600" b="1" smtClean="0">
              <a:latin typeface="Comic Sans MS" pitchFamily="66" charset="0"/>
            </a:endParaRPr>
          </a:p>
          <a:p>
            <a:pPr marL="533400" indent="-533400" eaLnBrk="1" hangingPunct="1">
              <a:lnSpc>
                <a:spcPct val="80000"/>
              </a:lnSpc>
              <a:buFontTx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600" b="1" smtClean="0">
                <a:solidFill>
                  <a:schemeClr val="accent2"/>
                </a:solidFill>
                <a:latin typeface="Comic Sans MS" pitchFamily="66" charset="0"/>
              </a:rPr>
              <a:t>			</a:t>
            </a:r>
          </a:p>
        </p:txBody>
      </p:sp>
      <p:sp>
        <p:nvSpPr>
          <p:cNvPr id="29703" name="Line 4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9704" name="Line 6"/>
          <p:cNvSpPr>
            <a:spLocks noChangeShapeType="1"/>
          </p:cNvSpPr>
          <p:nvPr/>
        </p:nvSpPr>
        <p:spPr bwMode="auto">
          <a:xfrm>
            <a:off x="4038600" y="1828800"/>
            <a:ext cx="35814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9705" name="Line 7"/>
          <p:cNvSpPr>
            <a:spLocks noChangeShapeType="1"/>
          </p:cNvSpPr>
          <p:nvPr/>
        </p:nvSpPr>
        <p:spPr bwMode="auto">
          <a:xfrm>
            <a:off x="4114800" y="2819400"/>
            <a:ext cx="3505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9706" name="Line 8"/>
          <p:cNvSpPr>
            <a:spLocks noChangeShapeType="1"/>
          </p:cNvSpPr>
          <p:nvPr/>
        </p:nvSpPr>
        <p:spPr bwMode="auto">
          <a:xfrm>
            <a:off x="4114800" y="3810000"/>
            <a:ext cx="3505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9707" name="Line 9"/>
          <p:cNvSpPr>
            <a:spLocks noChangeShapeType="1"/>
          </p:cNvSpPr>
          <p:nvPr/>
        </p:nvSpPr>
        <p:spPr bwMode="auto">
          <a:xfrm>
            <a:off x="4114800" y="4800600"/>
            <a:ext cx="3505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9708" name="AutoShape 10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34400" y="152400"/>
            <a:ext cx="381000" cy="304800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29709" name="Rectangle 11"/>
          <p:cNvSpPr>
            <a:spLocks noChangeArrowheads="1"/>
          </p:cNvSpPr>
          <p:nvPr/>
        </p:nvSpPr>
        <p:spPr bwMode="auto">
          <a:xfrm>
            <a:off x="2590800" y="1447800"/>
            <a:ext cx="63246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   (656 – 658)(656 – 659)(656 – 661)</a:t>
            </a: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Log 656  = 				     . (2,8156)</a:t>
            </a: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   (654 – 658)(654 – 659)(654 – 661)</a:t>
            </a:r>
          </a:p>
          <a:p>
            <a:endParaRPr lang="en-US" sz="1600" b="1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   (656 – 654)(656 – 659)(656 – 661)</a:t>
            </a: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+				     . (2,8182)</a:t>
            </a: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   (658 – 654)(658 – 659)(658 – 661)</a:t>
            </a:r>
          </a:p>
          <a:p>
            <a:endParaRPr lang="en-US" sz="1600" b="1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   (656 – 654)(656 – 658)(656 – 661)</a:t>
            </a: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+				     . (2,8189)</a:t>
            </a: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   (659 – 654)(659 – 658)(659 – 661)</a:t>
            </a:r>
          </a:p>
          <a:p>
            <a:endParaRPr lang="en-US" sz="1600" b="1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   (656 – 654)(656 – 658)(656 – 659)</a:t>
            </a: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+				     . (2,8202)</a:t>
            </a: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      (661 – 654)(661 – 654)(661 – 654)</a:t>
            </a:r>
          </a:p>
          <a:p>
            <a:endParaRPr lang="en-US" sz="1600" b="1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 b="1">
                <a:solidFill>
                  <a:schemeClr val="accent2"/>
                </a:solidFill>
                <a:latin typeface="Comic Sans MS" pitchFamily="66" charset="0"/>
              </a:rPr>
              <a:t>	=  2,8168</a:t>
            </a:r>
          </a:p>
        </p:txBody>
      </p:sp>
      <p:graphicFrame>
        <p:nvGraphicFramePr>
          <p:cNvPr id="35889" name="Group 49"/>
          <p:cNvGraphicFramePr>
            <a:graphicFrameLocks noGrp="1"/>
          </p:cNvGraphicFramePr>
          <p:nvPr>
            <p:ph sz="half" idx="2"/>
          </p:nvPr>
        </p:nvGraphicFramePr>
        <p:xfrm>
          <a:off x="381000" y="2820988"/>
          <a:ext cx="2362200" cy="1676400"/>
        </p:xfrm>
        <a:graphic>
          <a:graphicData uri="http://schemas.openxmlformats.org/drawingml/2006/table">
            <a:tbl>
              <a:tblPr/>
              <a:tblGrid>
                <a:gridCol w="533400"/>
                <a:gridCol w="838200"/>
                <a:gridCol w="9906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Nilai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2,8156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2,8182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2,8189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2,8202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31E4A-33C8-4EF6-BC89-4E9ACB7EC425}" type="slidenum">
              <a:rPr lang="en-US"/>
              <a:pPr/>
              <a:t>25</a:t>
            </a:fld>
            <a:endParaRPr 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1657350"/>
            <a:ext cx="85534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70D5A-E68F-4478-B4E7-5DA1511C8EF2}" type="slidenum">
              <a:rPr lang="en-US"/>
              <a:pPr/>
              <a:t>26</a:t>
            </a:fld>
            <a:endParaRPr 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1724025"/>
            <a:ext cx="85534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soal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323528" y="1443841"/>
            <a:ext cx="87129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dirty="0"/>
              <a:t>2.	Diketahui data sebagai berikut :</a:t>
            </a:r>
          </a:p>
          <a:p>
            <a:endParaRPr lang="id-ID" sz="2800" dirty="0"/>
          </a:p>
          <a:p>
            <a:r>
              <a:rPr lang="id-ID" sz="2800" dirty="0"/>
              <a:t>Xo =	3		f (Xo) =	11</a:t>
            </a:r>
          </a:p>
          <a:p>
            <a:r>
              <a:rPr lang="id-ID" sz="2800" dirty="0"/>
              <a:t>X1 =	5		f (X1) =	-5</a:t>
            </a:r>
          </a:p>
          <a:p>
            <a:r>
              <a:rPr lang="id-ID" sz="2800" dirty="0"/>
              <a:t>X2 =	7		f (X2) =	-37</a:t>
            </a:r>
          </a:p>
          <a:p>
            <a:r>
              <a:rPr lang="id-ID" sz="2800" dirty="0"/>
              <a:t>X3 =	9		f (X3) =	-85</a:t>
            </a:r>
          </a:p>
          <a:p>
            <a:endParaRPr lang="id-ID" sz="2800" dirty="0"/>
          </a:p>
          <a:p>
            <a:r>
              <a:rPr lang="id-ID" sz="2800" dirty="0"/>
              <a:t>Ditanya :</a:t>
            </a:r>
          </a:p>
          <a:p>
            <a:pPr>
              <a:tabLst>
                <a:tab pos="442913" algn="l"/>
              </a:tabLst>
            </a:pPr>
            <a:r>
              <a:rPr lang="id-ID" sz="2800" dirty="0"/>
              <a:t>a.	(Nilai 18) Taksirlah ketika x = 6 dengan menggunakan interpolasi polynomial newton orde ketiga </a:t>
            </a:r>
          </a:p>
          <a:p>
            <a:pPr>
              <a:tabLst>
                <a:tab pos="442913" algn="l"/>
              </a:tabLst>
            </a:pPr>
            <a:r>
              <a:rPr lang="id-ID" sz="2800" dirty="0"/>
              <a:t>b.	(Nilai 15) Taksirlah ketika x = 6 dengan menggunakan interpolasi lagrange orde ketiga</a:t>
            </a:r>
          </a:p>
        </p:txBody>
      </p:sp>
    </p:spTree>
    <p:extLst>
      <p:ext uri="{BB962C8B-B14F-4D97-AF65-F5344CB8AC3E}">
        <p14:creationId xmlns:p14="http://schemas.microsoft.com/office/powerpoint/2010/main" xmlns="" val="3163519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Newton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1"/>
            <a:ext cx="9040058" cy="362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02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9" y="1772816"/>
            <a:ext cx="880474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09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CE3CD-685A-4518-AA81-3E953B516131}" type="slidenum">
              <a:rPr lang="en-US"/>
              <a:pPr/>
              <a:t>3</a:t>
            </a:fld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chemeClr val="accent2"/>
                </a:solidFill>
                <a:latin typeface="Comic Sans MS" pitchFamily="66" charset="0"/>
              </a:rPr>
              <a:t>INTERPOLASI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50825" y="1916113"/>
            <a:ext cx="8686800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b="1">
                <a:solidFill>
                  <a:srgbClr val="000099"/>
                </a:solidFill>
                <a:latin typeface="Comic Sans MS" pitchFamily="66" charset="0"/>
              </a:rPr>
              <a:t>Jika pada materi pencocokan kurva sebelumnya anda diminta menaksir </a:t>
            </a:r>
            <a:r>
              <a:rPr lang="en-US" b="1" u="sng">
                <a:solidFill>
                  <a:srgbClr val="FF0000"/>
                </a:solidFill>
                <a:latin typeface="Comic Sans MS" pitchFamily="66" charset="0"/>
              </a:rPr>
              <a:t>bentuk fungsi</a:t>
            </a:r>
            <a:r>
              <a:rPr lang="en-US" b="1">
                <a:solidFill>
                  <a:srgbClr val="000099"/>
                </a:solidFill>
                <a:latin typeface="Comic Sans MS" pitchFamily="66" charset="0"/>
              </a:rPr>
              <a:t> melalui sederetan data, maka sekarang kita diminta untuk mengestimasi </a:t>
            </a:r>
            <a:r>
              <a:rPr lang="en-US" b="1" u="sng">
                <a:solidFill>
                  <a:srgbClr val="FF0000"/>
                </a:solidFill>
                <a:latin typeface="Comic Sans MS" pitchFamily="66" charset="0"/>
              </a:rPr>
              <a:t>nilai fungsi</a:t>
            </a:r>
            <a:r>
              <a:rPr lang="en-US" b="1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Comic Sans MS" pitchFamily="66" charset="0"/>
              </a:rPr>
              <a:t>f(x)</a:t>
            </a:r>
            <a:r>
              <a:rPr lang="en-US" b="1">
                <a:solidFill>
                  <a:srgbClr val="000099"/>
                </a:solidFill>
                <a:latin typeface="Comic Sans MS" pitchFamily="66" charset="0"/>
              </a:rPr>
              <a:t> di antara beberapa nilai fungsi yang diketahui (tanpa mengetahui bentuk fungsi yang menghasilkannya).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64904"/>
            <a:ext cx="901696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923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Langrange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9" y="1600201"/>
            <a:ext cx="9197540" cy="37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59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988840"/>
            <a:ext cx="9110069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04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805A-1952-4839-B1F5-BACAD8D802E5}" type="slidenum">
              <a:rPr lang="en-US"/>
              <a:pPr/>
              <a:t>33</a:t>
            </a:fld>
            <a:endParaRPr 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1488"/>
            <a:ext cx="89154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Albert" pitchFamily="2" charset="0"/>
              </a:rPr>
              <a:t>PR</a:t>
            </a:r>
            <a:endParaRPr lang="en-US" sz="1800" b="1" dirty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82960"/>
            <a:ext cx="9067800" cy="5486400"/>
          </a:xfrm>
        </p:spPr>
        <p:txBody>
          <a:bodyPr>
            <a:normAutofit fontScale="85000" lnSpcReduction="20000"/>
          </a:bodyPr>
          <a:lstStyle/>
          <a:p>
            <a:pPr marL="533400" indent="-533400">
              <a:buFontTx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b="1" dirty="0" smtClean="0">
                <a:latin typeface="Comic Sans MS" pitchFamily="66" charset="0"/>
              </a:rPr>
              <a:t>B</a:t>
            </a:r>
            <a:r>
              <a:rPr lang="id-ID" b="1" dirty="0" smtClean="0">
                <a:latin typeface="Comic Sans MS" pitchFamily="66" charset="0"/>
              </a:rPr>
              <a:t>uatlah Contoh soal sendiri dan jawab dengan menggunakan </a:t>
            </a: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 </a:t>
            </a:r>
          </a:p>
          <a:p>
            <a:pPr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Polinomial Newton</a:t>
            </a:r>
          </a:p>
          <a:p>
            <a:pPr lvl="1"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Orde 1, error = . . .</a:t>
            </a:r>
          </a:p>
          <a:p>
            <a:pPr lvl="1"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>
                <a:latin typeface="Comic Sans MS" pitchFamily="66" charset="0"/>
                <a:sym typeface="Wingdings" panose="05000000000000000000" pitchFamily="2" charset="2"/>
              </a:rPr>
              <a:t>Orde </a:t>
            </a: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2, </a:t>
            </a:r>
            <a:r>
              <a:rPr lang="id-ID" b="1" dirty="0">
                <a:latin typeface="Comic Sans MS" pitchFamily="66" charset="0"/>
                <a:sym typeface="Wingdings" panose="05000000000000000000" pitchFamily="2" charset="2"/>
              </a:rPr>
              <a:t>error = . . </a:t>
            </a: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.</a:t>
            </a:r>
          </a:p>
          <a:p>
            <a:pPr lvl="1"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>
                <a:latin typeface="Comic Sans MS" pitchFamily="66" charset="0"/>
                <a:sym typeface="Wingdings" panose="05000000000000000000" pitchFamily="2" charset="2"/>
              </a:rPr>
              <a:t>Orde </a:t>
            </a: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3, </a:t>
            </a:r>
            <a:r>
              <a:rPr lang="id-ID" b="1" dirty="0">
                <a:latin typeface="Comic Sans MS" pitchFamily="66" charset="0"/>
                <a:sym typeface="Wingdings" panose="05000000000000000000" pitchFamily="2" charset="2"/>
              </a:rPr>
              <a:t>error = . . .</a:t>
            </a:r>
            <a:endParaRPr lang="id-ID" b="1" dirty="0" smtClean="0">
              <a:latin typeface="Comic Sans MS" pitchFamily="66" charset="0"/>
              <a:sym typeface="Wingdings" panose="05000000000000000000" pitchFamily="2" charset="2"/>
            </a:endParaRPr>
          </a:p>
          <a:p>
            <a:pPr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Polinomial Lagrange</a:t>
            </a:r>
          </a:p>
          <a:p>
            <a:pPr lvl="1"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>
                <a:latin typeface="Comic Sans MS" pitchFamily="66" charset="0"/>
                <a:sym typeface="Wingdings" panose="05000000000000000000" pitchFamily="2" charset="2"/>
              </a:rPr>
              <a:t>Orde 1, error = . . .</a:t>
            </a:r>
          </a:p>
          <a:p>
            <a:pPr lvl="1"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>
                <a:latin typeface="Comic Sans MS" pitchFamily="66" charset="0"/>
                <a:sym typeface="Wingdings" panose="05000000000000000000" pitchFamily="2" charset="2"/>
              </a:rPr>
              <a:t>Orde 2, error = . . .</a:t>
            </a:r>
          </a:p>
          <a:p>
            <a:pPr lvl="1"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>
                <a:latin typeface="Comic Sans MS" pitchFamily="66" charset="0"/>
                <a:sym typeface="Wingdings" panose="05000000000000000000" pitchFamily="2" charset="2"/>
              </a:rPr>
              <a:t>Orde 3, error = . . .</a:t>
            </a:r>
          </a:p>
          <a:p>
            <a:pPr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Interpolasi Newton-Gregory</a:t>
            </a:r>
          </a:p>
          <a:p>
            <a:pPr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id-ID" b="1" dirty="0">
              <a:latin typeface="Comic Sans MS" pitchFamily="66" charset="0"/>
              <a:sym typeface="Wingdings" panose="05000000000000000000" pitchFamily="2" charset="2"/>
            </a:endParaRPr>
          </a:p>
          <a:p>
            <a:pPr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 bentuk File  PPT</a:t>
            </a:r>
          </a:p>
          <a:p>
            <a:pPr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id-ID" b="1" dirty="0" smtClean="0">
                <a:latin typeface="Comic Sans MS" pitchFamily="66" charset="0"/>
                <a:sym typeface="Wingdings" panose="05000000000000000000" pitchFamily="2" charset="2"/>
              </a:rPr>
              <a:t> upload ke elearning</a:t>
            </a:r>
          </a:p>
          <a:p>
            <a:pPr marL="914400" lvl="1" indent="-457200"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id-ID" sz="2400" b="1" dirty="0" smtClean="0">
              <a:latin typeface="Comic Sans MS" pitchFamily="66" charset="0"/>
              <a:sym typeface="Wingdings" pitchFamily="2" charset="2"/>
            </a:endParaRPr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152400" y="90872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7521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CDA-6CFE-40B5-A6DA-F0C06BFA2908}" type="slidenum">
              <a:rPr lang="en-US"/>
              <a:pPr/>
              <a:t>4</a:t>
            </a:fld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chemeClr val="accent2"/>
                </a:solidFill>
                <a:latin typeface="Comic Sans MS" pitchFamily="66" charset="0"/>
              </a:rPr>
              <a:t>INTERPOLASI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50825" y="1916113"/>
            <a:ext cx="8686800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b="1">
                <a:solidFill>
                  <a:srgbClr val="000099"/>
                </a:solidFill>
                <a:latin typeface="Comic Sans MS" pitchFamily="66" charset="0"/>
              </a:rPr>
              <a:t>Untuk menaksir harga tengahan diantara titik-titik data yang telah ada :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008000"/>
                </a:solidFill>
                <a:latin typeface="Comic Sans MS" pitchFamily="66" charset="0"/>
              </a:rPr>
              <a:t>Polinomial Newton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008000"/>
                </a:solidFill>
                <a:latin typeface="Comic Sans MS" pitchFamily="66" charset="0"/>
              </a:rPr>
              <a:t>Polinomial Lagrange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FF3300"/>
                </a:solidFill>
                <a:latin typeface="Comic Sans MS" pitchFamily="66" charset="0"/>
              </a:rPr>
              <a:t>Interpolasi Newton-Gregory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A36A-BCC3-4BBF-930C-816AADC3D206}" type="slidenum">
              <a:rPr lang="en-US"/>
              <a:pPr/>
              <a:t>5</a:t>
            </a:fld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 b="48503"/>
          <a:stretch>
            <a:fillRect/>
          </a:stretch>
        </p:blipFill>
        <p:spPr bwMode="auto">
          <a:xfrm>
            <a:off x="100013" y="1042988"/>
            <a:ext cx="89439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41B4-9C3F-4BC6-8D8B-293B0CFF5C20}" type="slidenum">
              <a:rPr lang="en-US"/>
              <a:pPr/>
              <a:t>6</a:t>
            </a:fld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25" y="819150"/>
            <a:ext cx="843915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7933-EAA4-4CCB-A3C2-8942C5308FF1}" type="slidenum">
              <a:rPr lang="en-US"/>
              <a:pPr/>
              <a:t>7</a:t>
            </a:fld>
            <a:endParaRPr 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8" y="819150"/>
            <a:ext cx="85820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7AE4-C9BA-4C67-9E46-009B3043C17D}" type="slidenum">
              <a:rPr lang="en-US"/>
              <a:pPr/>
              <a:t>8</a:t>
            </a:fld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5" y="828675"/>
            <a:ext cx="741045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1E86-3B63-4925-A7D8-2E8157E87209}" type="slidenum">
              <a:rPr lang="en-US"/>
              <a:pPr/>
              <a:t>9</a:t>
            </a:fld>
            <a:endParaRPr 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" y="1938338"/>
            <a:ext cx="851535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305</Words>
  <Application>Microsoft Office PowerPoint</Application>
  <PresentationFormat>On-screen Show (4:3)</PresentationFormat>
  <Paragraphs>135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Pertemuan 9 Metnum  2017 Bilqis</vt:lpstr>
      <vt:lpstr>PENCOCOKAN KURVA: INTERPOLASI</vt:lpstr>
      <vt:lpstr>INTERPOLASI</vt:lpstr>
      <vt:lpstr>INTERPOLASI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Interpolasi Lagrange     (1) </vt:lpstr>
      <vt:lpstr>Interpolasi Lagrange     (2) </vt:lpstr>
      <vt:lpstr>Slide 25</vt:lpstr>
      <vt:lpstr>Slide 26</vt:lpstr>
      <vt:lpstr>Contoh soal</vt:lpstr>
      <vt:lpstr>Newton</vt:lpstr>
      <vt:lpstr>Slide 29</vt:lpstr>
      <vt:lpstr>Slide 30</vt:lpstr>
      <vt:lpstr>Langrange</vt:lpstr>
      <vt:lpstr>Slide 32</vt:lpstr>
      <vt:lpstr>PR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6 Metnum  2011 Bilqis</dc:title>
  <dc:creator>Bilqis</dc:creator>
  <cp:lastModifiedBy>user</cp:lastModifiedBy>
  <cp:revision>48</cp:revision>
  <dcterms:created xsi:type="dcterms:W3CDTF">2011-11-18T04:15:17Z</dcterms:created>
  <dcterms:modified xsi:type="dcterms:W3CDTF">2017-10-09T21:09:09Z</dcterms:modified>
</cp:coreProperties>
</file>